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4" r:id="rId1"/>
  </p:sldMasterIdLst>
  <p:notesMasterIdLst>
    <p:notesMasterId r:id="rId92"/>
  </p:notesMasterIdLst>
  <p:sldIdLst>
    <p:sldId id="410" r:id="rId2"/>
    <p:sldId id="412" r:id="rId3"/>
    <p:sldId id="388" r:id="rId4"/>
    <p:sldId id="526" r:id="rId5"/>
    <p:sldId id="480" r:id="rId6"/>
    <p:sldId id="482" r:id="rId7"/>
    <p:sldId id="484" r:id="rId8"/>
    <p:sldId id="485" r:id="rId9"/>
    <p:sldId id="486" r:id="rId10"/>
    <p:sldId id="487" r:id="rId11"/>
    <p:sldId id="488" r:id="rId12"/>
    <p:sldId id="489" r:id="rId13"/>
    <p:sldId id="490" r:id="rId14"/>
    <p:sldId id="491" r:id="rId15"/>
    <p:sldId id="540" r:id="rId16"/>
    <p:sldId id="492" r:id="rId17"/>
    <p:sldId id="493" r:id="rId18"/>
    <p:sldId id="494" r:id="rId19"/>
    <p:sldId id="495" r:id="rId20"/>
    <p:sldId id="496" r:id="rId21"/>
    <p:sldId id="528" r:id="rId22"/>
    <p:sldId id="530" r:id="rId23"/>
    <p:sldId id="541" r:id="rId24"/>
    <p:sldId id="497" r:id="rId25"/>
    <p:sldId id="531" r:id="rId26"/>
    <p:sldId id="457" r:id="rId27"/>
    <p:sldId id="442" r:id="rId28"/>
    <p:sldId id="532" r:id="rId29"/>
    <p:sldId id="564" r:id="rId30"/>
    <p:sldId id="542" r:id="rId31"/>
    <p:sldId id="545" r:id="rId32"/>
    <p:sldId id="546" r:id="rId33"/>
    <p:sldId id="566" r:id="rId34"/>
    <p:sldId id="548" r:id="rId35"/>
    <p:sldId id="549" r:id="rId36"/>
    <p:sldId id="550" r:id="rId37"/>
    <p:sldId id="551" r:id="rId38"/>
    <p:sldId id="552" r:id="rId39"/>
    <p:sldId id="553" r:id="rId40"/>
    <p:sldId id="554" r:id="rId41"/>
    <p:sldId id="556" r:id="rId42"/>
    <p:sldId id="557" r:id="rId43"/>
    <p:sldId id="563" r:id="rId44"/>
    <p:sldId id="506" r:id="rId45"/>
    <p:sldId id="459" r:id="rId46"/>
    <p:sldId id="511" r:id="rId47"/>
    <p:sldId id="508" r:id="rId48"/>
    <p:sldId id="515" r:id="rId49"/>
    <p:sldId id="509" r:id="rId50"/>
    <p:sldId id="513" r:id="rId51"/>
    <p:sldId id="521" r:id="rId52"/>
    <p:sldId id="534" r:id="rId53"/>
    <p:sldId id="535" r:id="rId54"/>
    <p:sldId id="519" r:id="rId55"/>
    <p:sldId id="520" r:id="rId56"/>
    <p:sldId id="559" r:id="rId57"/>
    <p:sldId id="499" r:id="rId58"/>
    <p:sldId id="358" r:id="rId59"/>
    <p:sldId id="454" r:id="rId60"/>
    <p:sldId id="524" r:id="rId61"/>
    <p:sldId id="470" r:id="rId62"/>
    <p:sldId id="471" r:id="rId63"/>
    <p:sldId id="359" r:id="rId64"/>
    <p:sldId id="467" r:id="rId65"/>
    <p:sldId id="473" r:id="rId66"/>
    <p:sldId id="474" r:id="rId67"/>
    <p:sldId id="475" r:id="rId68"/>
    <p:sldId id="363" r:id="rId69"/>
    <p:sldId id="476" r:id="rId70"/>
    <p:sldId id="477" r:id="rId71"/>
    <p:sldId id="356" r:id="rId72"/>
    <p:sldId id="503" r:id="rId73"/>
    <p:sldId id="504" r:id="rId74"/>
    <p:sldId id="505" r:id="rId75"/>
    <p:sldId id="523" r:id="rId76"/>
    <p:sldId id="465" r:id="rId77"/>
    <p:sldId id="464" r:id="rId78"/>
    <p:sldId id="560" r:id="rId79"/>
    <p:sldId id="562" r:id="rId80"/>
    <p:sldId id="561" r:id="rId81"/>
    <p:sldId id="456" r:id="rId82"/>
    <p:sldId id="537" r:id="rId83"/>
    <p:sldId id="434" r:id="rId84"/>
    <p:sldId id="536" r:id="rId85"/>
    <p:sldId id="436" r:id="rId86"/>
    <p:sldId id="437" r:id="rId87"/>
    <p:sldId id="438" r:id="rId88"/>
    <p:sldId id="445" r:id="rId89"/>
    <p:sldId id="446" r:id="rId90"/>
    <p:sldId id="447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182" autoAdjust="0"/>
  </p:normalViewPr>
  <p:slideViewPr>
    <p:cSldViewPr snapToGrid="0">
      <p:cViewPr varScale="1">
        <p:scale>
          <a:sx n="53" d="100"/>
          <a:sy n="53" d="100"/>
        </p:scale>
        <p:origin x="14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BAD74-9CDF-448F-9469-12E849BBD25A}" type="datetimeFigureOut">
              <a:rPr lang="en-US" smtClean="0"/>
              <a:t>2021-02-02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1E8AF-A4DE-4A38-BFEE-5E83D86BC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08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uth0.com/blog/sqlalchemy-orm-tutorial-for-python-developers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128505/difference-between-filter-and-filter-by-in-sqlalchemy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62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</a:t>
            </a:r>
            <a:r>
              <a:rPr lang="en-US" baseline="0" dirty="0" smtClean="0"/>
              <a:t> have </a:t>
            </a:r>
            <a:r>
              <a:rPr lang="en-US" baseline="0" dirty="0" err="1" smtClean="0"/>
              <a:t>init</a:t>
            </a:r>
            <a:r>
              <a:rPr lang="en-US" baseline="0" dirty="0" smtClean="0"/>
              <a:t> method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already implemented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10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Awoooo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54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https://realpython.com/python-super/ </a:t>
            </a:r>
          </a:p>
          <a:p>
            <a:endParaRPr lang="en-US" dirty="0" smtClean="0"/>
          </a:p>
          <a:p>
            <a:r>
              <a:rPr lang="en-US" dirty="0" smtClean="0"/>
              <a:t>I am searching for</a:t>
            </a:r>
            <a:r>
              <a:rPr lang="en-US" baseline="0" dirty="0" smtClean="0"/>
              <a:t> the keyword super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11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__name__ for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FLASK to identify its location and thus can find templates folder for example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dirty="0" smtClean="0"/>
              <a:t>__</a:t>
            </a:r>
            <a:r>
              <a:rPr lang="en-US" dirty="0" err="1" smtClean="0"/>
              <a:t>tablename</a:t>
            </a:r>
            <a:r>
              <a:rPr lang="en-US" dirty="0" smtClean="0"/>
              <a:t>__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variable defines the name of the table in the database. Flask-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SQLAlchemy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assigns a default table name if </a:t>
            </a:r>
            <a:r>
              <a:rPr lang="en-US" dirty="0" smtClean="0"/>
              <a:t>__</a:t>
            </a:r>
            <a:r>
              <a:rPr lang="en-US" dirty="0" err="1" smtClean="0"/>
              <a:t>tablename</a:t>
            </a:r>
            <a:r>
              <a:rPr lang="en-US" dirty="0" smtClean="0"/>
              <a:t>__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omitted, but those default names do not follow the popular convention of using plurals for table names, so it is best to name tables explicitly.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Table name here is person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18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Route   flask.com/</a:t>
            </a:r>
            <a:r>
              <a:rPr lang="en-US" baseline="0" dirty="0" smtClean="0"/>
              <a:t>something this something is the route </a:t>
            </a:r>
          </a:p>
          <a:p>
            <a:r>
              <a:rPr lang="en-US" baseline="0" dirty="0" smtClean="0"/>
              <a:t>Once someone visits this route, the function gets triggered .. However, it is http request in general, not get only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Index is called a view function</a:t>
            </a:r>
          </a:p>
          <a:p>
            <a:r>
              <a:rPr lang="en-US" baseline="0" dirty="0" smtClean="0"/>
              <a:t>Decorator   simply u have your function with something above and something below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name__ main?    When is this code not run?   When the file is imported  </a:t>
            </a:r>
          </a:p>
          <a:p>
            <a:r>
              <a:rPr lang="en-US" baseline="0" dirty="0" smtClean="0"/>
              <a:t>But when the file is run, this code will run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04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28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Place is wrong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43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85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41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1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13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examine</a:t>
            </a:r>
            <a:r>
              <a:rPr lang="en-US" baseline="0" dirty="0" smtClean="0"/>
              <a:t> 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68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752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https://docs.sqlalchemy.org/en/14/dialects/ </a:t>
            </a:r>
          </a:p>
          <a:p>
            <a:endParaRPr lang="en-US" dirty="0" smtClean="0"/>
          </a:p>
          <a:p>
            <a:r>
              <a:rPr lang="en-US" dirty="0" smtClean="0"/>
              <a:t>Why do we need</a:t>
            </a:r>
            <a:r>
              <a:rPr lang="en-US" baseline="0" dirty="0" smtClean="0"/>
              <a:t> dialects if SQL are the same ?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Answer : minor differences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501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https://auth0.com/blog/sqlalchemy-orm-tutorial-for-python-developers/</a:t>
            </a:r>
            <a:r>
              <a:rPr lang="en-US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45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ableplus.com/blog/2018/08/sqlite-vs-postgresql-which-database-to-use-and-why.html#:~:text=The%20SQLite%20library%20is%20less,is%20much%20larger%20in%20size.&amp;text=SQLite%20stores%20the%20database%20in,located%20anywhere%20in%20the%20directory.&amp;text=PostgreSQL%20is%20only%20portable%20after,can%20be%20a%20hassle%20sometimes. 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Since </a:t>
            </a:r>
            <a:r>
              <a:rPr lang="en-US" dirty="0" err="1" smtClean="0"/>
              <a:t>Heroku</a:t>
            </a:r>
            <a:r>
              <a:rPr lang="en-US" dirty="0" smtClean="0"/>
              <a:t> uses </a:t>
            </a:r>
            <a:r>
              <a:rPr lang="en-US" dirty="0" err="1" smtClean="0"/>
              <a:t>Postgres</a:t>
            </a:r>
            <a:r>
              <a:rPr lang="en-US" dirty="0" smtClean="0"/>
              <a:t>, it will be good for us to develop locally on the same database.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39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how to set </a:t>
            </a:r>
            <a:r>
              <a:rPr lang="en-US" dirty="0" err="1" smtClean="0"/>
              <a:t>postgres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What about </a:t>
            </a:r>
            <a:r>
              <a:rPr lang="en-US" baseline="0" dirty="0" err="1" smtClean="0"/>
              <a:t>sqlite</a:t>
            </a:r>
            <a:r>
              <a:rPr lang="en-US" baseline="0" dirty="0" smtClean="0"/>
              <a:t>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73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54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71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</a:t>
            </a:r>
            <a:r>
              <a:rPr lang="en-US" baseline="0" dirty="0" smtClean="0"/>
              <a:t> these relate ?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to map these over these 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45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in </a:t>
            </a:r>
            <a:r>
              <a:rPr lang="en-US" dirty="0" err="1" smtClean="0"/>
              <a:t>db</a:t>
            </a:r>
            <a:r>
              <a:rPr lang="en-US" dirty="0" smtClean="0"/>
              <a:t> or in flask are synced.</a:t>
            </a:r>
            <a:r>
              <a:rPr lang="en-US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54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017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242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does each one translates in SQL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386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https://docs.sqlalchemy.org/en/13/orm/tutorial.html#common-filter-operators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803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.all() will give this</a:t>
            </a:r>
            <a:r>
              <a:rPr lang="en-US" baseline="0" dirty="0" smtClean="0"/>
              <a:t> error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Always use print to show </a:t>
            </a:r>
            <a:r>
              <a:rPr lang="en-US" baseline="0" dirty="0" err="1" smtClean="0"/>
              <a:t>ur</a:t>
            </a:r>
            <a:r>
              <a:rPr lang="en-US" baseline="0" dirty="0" smtClean="0"/>
              <a:t> output in the console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340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Difference between filter and </a:t>
            </a:r>
            <a:r>
              <a:rPr lang="en-US" sz="1200" b="1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filter_by</a:t>
            </a:r>
            <a:r>
              <a:rPr lang="en-US" sz="1200" b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in </a:t>
            </a:r>
            <a:r>
              <a:rPr lang="en-US" sz="1200" b="1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SQLAlchemy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filter_by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uses keyword arguments, whereas filter allows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filtering arguments like filter(User.name=="john")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keyword arguments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kwagrs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point of using 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filter_by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to be able to write jut the field name, for that class, no questions asked - while 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fllter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requires the actual column object - which usually will require one to type (and to read) at least a redundant class name. 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https://stackoverflow.com/questions/2128505/difference-between-filter-and-filter-by-in-sqlalchemy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252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Joined tables with attributes having the same names.</a:t>
            </a:r>
          </a:p>
          <a:p>
            <a:endParaRPr lang="en-US" dirty="0" smtClean="0"/>
          </a:p>
          <a:p>
            <a:r>
              <a:rPr lang="en-US" sz="1200" dirty="0" smtClean="0">
                <a:solidFill>
                  <a:srgbClr val="FF0000"/>
                </a:solidFill>
              </a:rPr>
              <a:t> It is more flexible than using </a:t>
            </a:r>
            <a:r>
              <a:rPr lang="en-US" dirty="0" err="1" smtClean="0">
                <a:solidFill>
                  <a:srgbClr val="FF0000"/>
                </a:solidFill>
              </a:rPr>
              <a:t>filter_by</a:t>
            </a:r>
            <a:r>
              <a:rPr lang="en-US" sz="1200" dirty="0" smtClean="0">
                <a:solidFill>
                  <a:srgbClr val="FF0000"/>
                </a:solidFill>
              </a:rPr>
              <a:t> itself, and is especially useful when querying from a joined table where you want to filter by attributes that span across multiple models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466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session is bein</a:t>
            </a:r>
            <a:r>
              <a:rPr lang="en-US" baseline="0" dirty="0" smtClean="0"/>
              <a:t>g handled? How can we pack out transactions into appropriate sessions?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Db.session</a:t>
            </a:r>
            <a:r>
              <a:rPr lang="en-US" baseline="0" dirty="0" smtClean="0"/>
              <a:t> handles everything for us.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640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 rollback on pending</a:t>
            </a:r>
            <a:r>
              <a:rPr lang="en-US" baseline="0" dirty="0" smtClean="0"/>
              <a:t> or after flush .. </a:t>
            </a:r>
          </a:p>
          <a:p>
            <a:r>
              <a:rPr lang="en-US" baseline="0" dirty="0" smtClean="0"/>
              <a:t>Always before flush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207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flush state is important ?</a:t>
            </a:r>
          </a:p>
          <a:p>
            <a:pPr marL="0" indent="0">
              <a:buNone/>
            </a:pPr>
            <a:r>
              <a:rPr lang="en-US" dirty="0" smtClean="0"/>
              <a:t>Flush gives u an in memory representation of what would u get back if u committed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There is a sort of cashing in here that makes SQLALCHEMY a bit better performer than DBAPI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245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01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2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Flask-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SQLAlchemy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requires all models to define a primary key column, which is commonly named </a:t>
            </a:r>
            <a:r>
              <a:rPr lang="en-US" dirty="0" smtClean="0"/>
              <a:t>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 is used for speed purposes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472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Inside for loop to create 100 customers</a:t>
            </a:r>
            <a:r>
              <a:rPr lang="en-US" baseline="0" dirty="0" smtClean="0"/>
              <a:t> then commit is used only once.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Fake date this year</a:t>
            </a:r>
          </a:p>
          <a:p>
            <a:r>
              <a:rPr lang="en-US" baseline="0" dirty="0" smtClean="0"/>
              <a:t>fake date between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U can use random library and apply different </a:t>
            </a:r>
            <a:r>
              <a:rPr lang="en-US" baseline="0" dirty="0" err="1" smtClean="0"/>
              <a:t>probs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86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solve</a:t>
            </a:r>
            <a:r>
              <a:rPr lang="en-US" baseline="0" dirty="0" smtClean="0"/>
              <a:t> this error 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45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doesn't know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object we want to use the method with. Do we mean </a:t>
            </a:r>
            <a:r>
              <a:rPr lang="en-US" dirty="0" err="1" smtClean="0"/>
              <a:t>fido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Or </a:t>
            </a:r>
            <a:r>
              <a:rPr lang="en-US" dirty="0" smtClean="0"/>
              <a:t>spot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Or some other object?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is actually possible to call the speak method with a line like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Dog.speak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()—but we have to put the name of a Dog object inside the parentheses, as in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Dog.speak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we do this, it assigns the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object to the self parameter, and this tells Python which object we want to use with the method.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that is the purpose of the self parameter: It tells Python which particular Dog object we're wanting to use when we call the method.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49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are class variables and where</a:t>
            </a:r>
            <a:r>
              <a:rPr lang="en-US" baseline="0" dirty="0" smtClean="0"/>
              <a:t> are instance level variables ?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attribute name is created once we call </a:t>
            </a:r>
            <a:r>
              <a:rPr lang="en-US" baseline="0" dirty="0" err="1" smtClean="0"/>
              <a:t>learn_name</a:t>
            </a:r>
            <a:r>
              <a:rPr lang="en-US" baseline="0" dirty="0" smtClean="0"/>
              <a:t>, which is not called yet.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7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a large application,</a:t>
            </a:r>
            <a:r>
              <a:rPr lang="en-US" baseline="0" dirty="0" smtClean="0"/>
              <a:t> u would be forgetting to call methods before methods </a:t>
            </a:r>
          </a:p>
          <a:p>
            <a:endParaRPr lang="en-US" baseline="0" dirty="0" smtClean="0"/>
          </a:p>
          <a:p>
            <a:r>
              <a:rPr lang="en-US" dirty="0" smtClean="0"/>
              <a:t>Time for</a:t>
            </a:r>
            <a:r>
              <a:rPr lang="en-US" baseline="0" dirty="0" smtClean="0"/>
              <a:t> __</a:t>
            </a:r>
            <a:r>
              <a:rPr lang="en-US" baseline="0" dirty="0" err="1" smtClean="0"/>
              <a:t>init</a:t>
            </a:r>
            <a:r>
              <a:rPr lang="en-US" baseline="0" dirty="0" smtClean="0"/>
              <a:t>__ method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53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</a:t>
            </a:r>
            <a:r>
              <a:rPr lang="en-US" dirty="0" err="1" smtClean="0"/>
              <a:t>learn_name</a:t>
            </a:r>
            <a:r>
              <a:rPr lang="en-US" baseline="0" dirty="0" smtClean="0"/>
              <a:t> method and add __</a:t>
            </a:r>
            <a:r>
              <a:rPr lang="en-US" baseline="0" dirty="0" err="1" smtClean="0"/>
              <a:t>init</a:t>
            </a:r>
            <a:r>
              <a:rPr lang="en-US" baseline="0" dirty="0" smtClean="0"/>
              <a:t>__ method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59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440" y="2194560"/>
            <a:ext cx="11247120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3915938"/>
            <a:ext cx="11506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9CB531-4EAE-4BB2-ACF5-B58A4166C3B7}" type="datetimeFigureOut">
              <a:rPr lang="en-US" smtClean="0"/>
              <a:t>2021-02-02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492552-FDF3-4702-ACD0-847B14B8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05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CB531-4EAE-4BB2-ACF5-B58A4166C3B7}" type="datetimeFigureOut">
              <a:rPr lang="en-US" smtClean="0"/>
              <a:t>2021-02-02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92552-FDF3-4702-ACD0-847B14B8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3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C59CB531-4EAE-4BB2-ACF5-B58A4166C3B7}" type="datetimeFigureOut">
              <a:rPr lang="en-US" smtClean="0"/>
              <a:t>2021-02-02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2D492552-FDF3-4702-ACD0-847B14B8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69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CB531-4EAE-4BB2-ACF5-B58A4166C3B7}" type="datetimeFigureOut">
              <a:rPr lang="en-US" smtClean="0"/>
              <a:t>2021-02-02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92552-FDF3-4702-ACD0-847B14B85E1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641013" y="166688"/>
            <a:ext cx="1550987" cy="1108075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6999" y="202096"/>
            <a:ext cx="1133475" cy="107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62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194560"/>
            <a:ext cx="11247120" cy="173736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3911827"/>
            <a:ext cx="11503152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9CB531-4EAE-4BB2-ACF5-B58A4166C3B7}" type="datetimeFigureOut">
              <a:rPr lang="en-US" smtClean="0"/>
              <a:t>2021-02-02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492552-FDF3-4702-ACD0-847B14B8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7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CB531-4EAE-4BB2-ACF5-B58A4166C3B7}" type="datetimeFigureOut">
              <a:rPr lang="en-US" smtClean="0"/>
              <a:t>2021-02-02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92552-FDF3-4702-ACD0-847B14B8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6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CB531-4EAE-4BB2-ACF5-B58A4166C3B7}" type="datetimeFigureOut">
              <a:rPr lang="en-US" smtClean="0"/>
              <a:t>2021-02-02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92552-FDF3-4702-ACD0-847B14B8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9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CB531-4EAE-4BB2-ACF5-B58A4166C3B7}" type="datetimeFigureOut">
              <a:rPr lang="en-US" smtClean="0"/>
              <a:t>2021-02-02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92552-FDF3-4702-ACD0-847B14B8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59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CB531-4EAE-4BB2-ACF5-B58A4166C3B7}" type="datetimeFigureOut">
              <a:rPr lang="en-US" smtClean="0"/>
              <a:t>2021-02-02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92552-FDF3-4702-ACD0-847B14B8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0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CB531-4EAE-4BB2-ACF5-B58A4166C3B7}" type="datetimeFigureOut">
              <a:rPr lang="en-US" smtClean="0"/>
              <a:t>2021-02-02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92552-FDF3-4702-ACD0-847B14B8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4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CB531-4EAE-4BB2-ACF5-B58A4166C3B7}" type="datetimeFigureOut">
              <a:rPr lang="en-US" smtClean="0"/>
              <a:t>2021-02-02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92552-FDF3-4702-ACD0-847B14B8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53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C59CB531-4EAE-4BB2-ACF5-B58A4166C3B7}" type="datetimeFigureOut">
              <a:rPr lang="en-US" smtClean="0"/>
              <a:t>2021-02-02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2D492552-FDF3-4702-ACD0-847B14B8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46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.slack.com/t/egypt-fwd-january/shared_invite/zt-kkyuavtt-2g5vb2nBPe26_hbzexPra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antarabantoosoo/wdnd-presentations" TargetMode="External"/><Relationship Id="rId5" Type="http://schemas.openxmlformats.org/officeDocument/2006/relationships/hyperlink" Target="https://forms.udacity.com/forms/fwd-commitment-form-advanced-Jan/" TargetMode="External"/><Relationship Id="rId4" Type="http://schemas.openxmlformats.org/officeDocument/2006/relationships/hyperlink" Target="mailto:fwd-support@udacity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ffectLst/>
              </a:rPr>
              <a:t>Web Development </a:t>
            </a:r>
            <a:r>
              <a:rPr lang="en-US" b="0" dirty="0" smtClean="0">
                <a:effectLst/>
              </a:rPr>
              <a:t>Nanodegree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sz="3200" b="1" dirty="0" smtClean="0"/>
              <a:t>Session </a:t>
            </a:r>
            <a:r>
              <a:rPr lang="en-US" sz="3200" b="1" dirty="0"/>
              <a:t>2</a:t>
            </a:r>
            <a:endParaRPr lang="en-US" sz="3200" b="1" dirty="0" smtClean="0"/>
          </a:p>
          <a:p>
            <a:pPr marL="0" indent="0">
              <a:buNone/>
            </a:pPr>
            <a:endParaRPr lang="en-US" sz="3200" b="1" dirty="0" smtClean="0"/>
          </a:p>
          <a:p>
            <a:pPr marL="0" indent="0">
              <a:buNone/>
            </a:pPr>
            <a:r>
              <a:rPr lang="en-US" b="1" dirty="0" smtClean="0"/>
              <a:t>Conducted by:  Hamza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299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 level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50" y="1474620"/>
            <a:ext cx="5032736" cy="4867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026" y="2011681"/>
            <a:ext cx="5174974" cy="22152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28991" y="5247861"/>
            <a:ext cx="292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What’s the expected output?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5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61" y="2608028"/>
            <a:ext cx="5134692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5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SOLUTION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4098" name="Picture 2" descr="My entire script editor is green - Studio Bugs - Roblox Developer Fo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165" y="2137405"/>
            <a:ext cx="6261652" cy="429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05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__</a:t>
            </a:r>
            <a:r>
              <a:rPr lang="en-US" dirty="0" err="1" smtClean="0"/>
              <a:t>init</a:t>
            </a:r>
            <a:r>
              <a:rPr lang="en-US" dirty="0" smtClean="0"/>
              <a:t>__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8"/>
            <a:r>
              <a:rPr lang="en-US" dirty="0" smtClean="0"/>
              <a:t>How to use </a:t>
            </a:r>
            <a:r>
              <a:rPr lang="en-US" dirty="0" err="1" smtClean="0"/>
              <a:t>init</a:t>
            </a:r>
            <a:r>
              <a:rPr lang="en-US" dirty="0" smtClean="0"/>
              <a:t> method hear?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293" y="1910424"/>
            <a:ext cx="5032736" cy="48679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4657" y="5503653"/>
            <a:ext cx="307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to use </a:t>
            </a:r>
            <a:r>
              <a:rPr lang="en-US" dirty="0" err="1" smtClean="0"/>
              <a:t>init</a:t>
            </a:r>
            <a:r>
              <a:rPr lang="en-US" dirty="0" smtClean="0"/>
              <a:t> methods 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73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88" y="2252498"/>
            <a:ext cx="5731401" cy="3965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47185" y="3240156"/>
            <a:ext cx="3380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many arguments are needed for creating a new object?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42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Anything missing?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49" y="2361339"/>
            <a:ext cx="7059019" cy="2944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449" y="5655213"/>
            <a:ext cx="4362430" cy="8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Cats now </a:t>
            </a:r>
            <a:r>
              <a:rPr lang="en-US" dirty="0" smtClean="0">
                <a:sym typeface="Wingdings" panose="05000000000000000000" pitchFamily="2" charset="2"/>
              </a:rPr>
              <a:t>_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15" y="1376019"/>
            <a:ext cx="10811131" cy="754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72" y="2231855"/>
            <a:ext cx="3180521" cy="311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1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1" y="2953446"/>
            <a:ext cx="3539326" cy="300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6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specific to dog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04" y="2335696"/>
            <a:ext cx="2612224" cy="3188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129" y="2335696"/>
            <a:ext cx="3330651" cy="318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8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42" y="720725"/>
            <a:ext cx="5260099" cy="473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1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Slack &amp;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join.slack.com/t/egypt-fwd-january/shared_invite/zt-kkyuavtt-2g5vb2nBPe26_hbzexPrag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fwd-support@udacity.com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https://forms.udacity.com/forms/fwd-commitment-form-advanced-Jan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github.com/santarabantoosoo/wdnd-presentations</a:t>
            </a:r>
            <a:r>
              <a:rPr lang="en-US" dirty="0" smtClean="0"/>
              <a:t>  </a:t>
            </a:r>
            <a:endParaRPr lang="ar-EG" dirty="0" smtClean="0"/>
          </a:p>
          <a:p>
            <a:pPr marL="0" indent="0">
              <a:buNone/>
            </a:pPr>
            <a:r>
              <a:rPr lang="ar-EG" dirty="0" smtClean="0"/>
              <a:t> </a:t>
            </a:r>
            <a:endParaRPr lang="en-US" dirty="0"/>
          </a:p>
          <a:p>
            <a:pPr marL="0" indent="0">
              <a:buNone/>
            </a:pPr>
            <a:r>
              <a:rPr lang="ar-EG" dirty="0" smtClean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4938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Inheritance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774" y="2011679"/>
            <a:ext cx="3859252" cy="17254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6922"/>
            <a:ext cx="5260099" cy="47319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054" y="5025230"/>
            <a:ext cx="5134692" cy="5048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63774" y="6418053"/>
            <a:ext cx="2091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What’s the output 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51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Keyword?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627" y="2141050"/>
            <a:ext cx="6841216" cy="394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4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16" y="2947201"/>
            <a:ext cx="6413975" cy="143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2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Templates/ modify this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4" y="2954215"/>
            <a:ext cx="6315956" cy="3263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364" y="2954215"/>
            <a:ext cx="5045070" cy="326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827" y="2014340"/>
            <a:ext cx="7759861" cy="349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4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Naming convention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55" y="3343275"/>
            <a:ext cx="2962275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2" y="3343275"/>
            <a:ext cx="3372321" cy="14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0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conventions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277" y="2232272"/>
            <a:ext cx="7174523" cy="376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9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685" y="2662311"/>
            <a:ext cx="6344548" cy="185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7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270" y="2373924"/>
            <a:ext cx="7349374" cy="260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5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project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26" name="Picture 2" descr="Shissler Fire burning about 2,500 acres in Idaho County south of Elk City,  10% contained | krem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421" y="2054812"/>
            <a:ext cx="71437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952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OOP refreshment</a:t>
            </a:r>
          </a:p>
          <a:p>
            <a:r>
              <a:rPr lang="en-US" b="1" dirty="0" smtClean="0"/>
              <a:t>FLASK quick summary</a:t>
            </a:r>
          </a:p>
          <a:p>
            <a:r>
              <a:rPr lang="en-US" b="1" dirty="0" smtClean="0"/>
              <a:t>FLASK_SQLALCHEMY quick summary</a:t>
            </a:r>
          </a:p>
          <a:p>
            <a:r>
              <a:rPr lang="en-US" b="1" dirty="0" smtClean="0"/>
              <a:t>Breakout rooms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8018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ELABORATE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710" y="2366210"/>
            <a:ext cx="6698505" cy="38689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44332" y="4986068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Which method?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94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will happen?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Rectangle 5"/>
          <p:cNvSpPr/>
          <p:nvPr/>
        </p:nvSpPr>
        <p:spPr>
          <a:xfrm>
            <a:off x="8261285" y="3175322"/>
            <a:ext cx="1571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localhost:5000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732" y="2675473"/>
            <a:ext cx="4828217" cy="287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82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98" y="2944430"/>
            <a:ext cx="10742808" cy="142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53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variables?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468" y="2557066"/>
            <a:ext cx="5917273" cy="340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2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815" y="2185813"/>
            <a:ext cx="6713109" cy="345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6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46" y="2423919"/>
            <a:ext cx="4001058" cy="24768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12313" y="5786781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to add logic to templates?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833" y="2395823"/>
            <a:ext cx="5668166" cy="25049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64" y="5072332"/>
            <a:ext cx="3959240" cy="168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4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pass variables? [</a:t>
            </a:r>
            <a:r>
              <a:rPr lang="en-US" dirty="0" err="1" smtClean="0"/>
              <a:t>jinja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125" y="2355450"/>
            <a:ext cx="5601482" cy="2314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46" y="2312582"/>
            <a:ext cx="5611008" cy="24006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48" y="5014118"/>
            <a:ext cx="4010585" cy="17052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22199" y="6217920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to print only if variable is passed in flask?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5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if conditional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111" y="1852670"/>
            <a:ext cx="5201376" cy="2673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76" y="1852670"/>
            <a:ext cx="5611008" cy="24006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60" y="4605465"/>
            <a:ext cx="7497221" cy="21624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09799" y="573414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Why an error?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3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29" y="2518914"/>
            <a:ext cx="5400227" cy="1316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016" y="2400061"/>
            <a:ext cx="4143953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4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the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800" y="3015936"/>
            <a:ext cx="2838846" cy="1467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574" y="2792067"/>
            <a:ext cx="4201111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4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	design a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004" y="2065323"/>
            <a:ext cx="5154690" cy="437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2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945" y="1802920"/>
            <a:ext cx="9784080" cy="42062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45" y="2843876"/>
            <a:ext cx="9602540" cy="7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193" y="4537494"/>
            <a:ext cx="4962944" cy="87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1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254" y="2163052"/>
            <a:ext cx="7373379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8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flask-</a:t>
            </a:r>
            <a:r>
              <a:rPr lang="en-US" dirty="0" err="1" smtClean="0"/>
              <a:t>sqlalchemy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5014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34" y="3031330"/>
            <a:ext cx="5963517" cy="12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767" y="1914313"/>
            <a:ext cx="4988078" cy="431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1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Dialects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894" y="2315528"/>
            <a:ext cx="3766604" cy="27404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175" y="2708031"/>
            <a:ext cx="3940838" cy="22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3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dialects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99" y="2159450"/>
            <a:ext cx="9622432" cy="2756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607" y="5560603"/>
            <a:ext cx="3191320" cy="6573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320" y="5611010"/>
            <a:ext cx="3048425" cy="65731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02919" y="6399768"/>
            <a:ext cx="1556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Microsoft SQL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94959" y="6365690"/>
            <a:ext cx="2020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MySQL or </a:t>
            </a:r>
            <a:r>
              <a:rPr lang="en-US" dirty="0" err="1"/>
              <a:t>postgres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73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Postgres</a:t>
            </a:r>
            <a:r>
              <a:rPr lang="en-US" dirty="0"/>
              <a:t> vs </a:t>
            </a:r>
            <a:r>
              <a:rPr lang="en-US" dirty="0" err="1"/>
              <a:t>sqlite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691" y="2011680"/>
            <a:ext cx="6706536" cy="9240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1" y="3503170"/>
            <a:ext cx="2147314" cy="2147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5057" y="4830792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 link in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96" y="2273658"/>
            <a:ext cx="10831437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9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Sqlite</a:t>
            </a:r>
            <a:r>
              <a:rPr lang="en-US" dirty="0" smtClean="0"/>
              <a:t> trial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8613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44" y="2011680"/>
            <a:ext cx="5291312" cy="1500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283" y="2299496"/>
            <a:ext cx="1829296" cy="779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638" y="3421813"/>
            <a:ext cx="3686689" cy="653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874" y="4484151"/>
            <a:ext cx="3696216" cy="10010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9967" y="3861697"/>
            <a:ext cx="2764047" cy="200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9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Connection pool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110" y="2011680"/>
            <a:ext cx="4988078" cy="431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6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767" y="1914313"/>
            <a:ext cx="4988078" cy="431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1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19" y="2011680"/>
            <a:ext cx="5154690" cy="43713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602" y="2856190"/>
            <a:ext cx="3736904" cy="280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8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680" y="2404533"/>
            <a:ext cx="4580193" cy="2910584"/>
          </a:xfrm>
          <a:prstGeom prst="rect">
            <a:avLst/>
          </a:prstGeom>
        </p:spPr>
      </p:pic>
      <p:pic>
        <p:nvPicPr>
          <p:cNvPr id="3074" name="Picture 2" descr="ORM: Rethinking Data as Objects. Object-Relational Mapping (ORM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45" y="2445556"/>
            <a:ext cx="6198658" cy="286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471" y="5967737"/>
            <a:ext cx="3955106" cy="6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flexibility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67" y="2234451"/>
            <a:ext cx="5466540" cy="1746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367" y="4787575"/>
            <a:ext cx="8621328" cy="962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927" y="2234452"/>
            <a:ext cx="3313778" cy="18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8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Sql</a:t>
            </a:r>
            <a:r>
              <a:rPr lang="en-US" dirty="0" smtClean="0"/>
              <a:t>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133" y="2245664"/>
            <a:ext cx="74390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1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flask-</a:t>
            </a:r>
            <a:r>
              <a:rPr lang="en-US" dirty="0" err="1" smtClean="0"/>
              <a:t>sqlalchemy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585" y="2876472"/>
            <a:ext cx="4456892" cy="136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0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369" y="1910424"/>
            <a:ext cx="9005644" cy="477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441939" y="2011680"/>
            <a:ext cx="8935305" cy="424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query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96" y="2321290"/>
            <a:ext cx="3343742" cy="4115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533" y="2321290"/>
            <a:ext cx="3816880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3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19" y="4630701"/>
            <a:ext cx="3884908" cy="1142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436" y="1913473"/>
            <a:ext cx="5291312" cy="1500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472" y="3535349"/>
            <a:ext cx="4233541" cy="10953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516" y="3635734"/>
            <a:ext cx="3819023" cy="77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4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vs first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504" y="2489431"/>
            <a:ext cx="5285189" cy="2204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2" y="4429279"/>
            <a:ext cx="3186122" cy="1193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914" y="4575005"/>
            <a:ext cx="3820622" cy="1193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937" y="4783049"/>
            <a:ext cx="4096322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2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060" y="3190842"/>
            <a:ext cx="5031679" cy="88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8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7" y="3071762"/>
            <a:ext cx="8865329" cy="108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vs </a:t>
            </a:r>
            <a:r>
              <a:rPr lang="en-US" dirty="0" err="1" smtClean="0"/>
              <a:t>filter_by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09" y="3262312"/>
            <a:ext cx="2686050" cy="1704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205" y="3600377"/>
            <a:ext cx="3362794" cy="457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98" y="3600377"/>
            <a:ext cx="4077269" cy="5144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753" y="2470285"/>
            <a:ext cx="2229161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vs </a:t>
            </a:r>
            <a:r>
              <a:rPr lang="en-US" dirty="0" err="1" smtClean="0"/>
              <a:t>filter_by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4F4F4F"/>
                </a:solidFill>
                <a:effectLst/>
                <a:latin typeface="Open Sans"/>
              </a:rPr>
              <a:t> It is more flexible than using 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F2B3D"/>
                </a:solidFill>
                <a:effectLst/>
                <a:latin typeface="Menlo"/>
              </a:rPr>
              <a:t>filter_by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4F4F4F"/>
                </a:solidFill>
                <a:effectLst/>
                <a:latin typeface="Open Sans"/>
              </a:rPr>
              <a:t> itself, and is especially useful when querying from a joined table where you want to filter by attributes that span across multiple models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825088"/>
              </p:ext>
            </p:extLst>
          </p:nvPr>
        </p:nvGraphicFramePr>
        <p:xfrm>
          <a:off x="1202919" y="3088770"/>
          <a:ext cx="45446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4882">
                  <a:extLst>
                    <a:ext uri="{9D8B030D-6E8A-4147-A177-3AD203B41FA5}">
                      <a16:colId xmlns:a16="http://schemas.microsoft.com/office/drawing/2014/main" val="1596562503"/>
                    </a:ext>
                  </a:extLst>
                </a:gridCol>
                <a:gridCol w="1514882">
                  <a:extLst>
                    <a:ext uri="{9D8B030D-6E8A-4147-A177-3AD203B41FA5}">
                      <a16:colId xmlns:a16="http://schemas.microsoft.com/office/drawing/2014/main" val="404993160"/>
                    </a:ext>
                  </a:extLst>
                </a:gridCol>
                <a:gridCol w="1514882">
                  <a:extLst>
                    <a:ext uri="{9D8B030D-6E8A-4147-A177-3AD203B41FA5}">
                      <a16:colId xmlns:a16="http://schemas.microsoft.com/office/drawing/2014/main" val="2412195488"/>
                    </a:ext>
                  </a:extLst>
                </a:gridCol>
              </a:tblGrid>
              <a:tr h="269077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Project_id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752701"/>
                  </a:ext>
                </a:extLst>
              </a:tr>
              <a:tr h="269077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Ahmed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357819"/>
                  </a:ext>
                </a:extLst>
              </a:tr>
              <a:tr h="269077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Ahmed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19959"/>
                  </a:ext>
                </a:extLst>
              </a:tr>
              <a:tr h="269077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araby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97153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970268"/>
              </p:ext>
            </p:extLst>
          </p:nvPr>
        </p:nvGraphicFramePr>
        <p:xfrm>
          <a:off x="7004539" y="3065845"/>
          <a:ext cx="487093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469">
                  <a:extLst>
                    <a:ext uri="{9D8B030D-6E8A-4147-A177-3AD203B41FA5}">
                      <a16:colId xmlns:a16="http://schemas.microsoft.com/office/drawing/2014/main" val="3161713776"/>
                    </a:ext>
                  </a:extLst>
                </a:gridCol>
                <a:gridCol w="2435469">
                  <a:extLst>
                    <a:ext uri="{9D8B030D-6E8A-4147-A177-3AD203B41FA5}">
                      <a16:colId xmlns:a16="http://schemas.microsoft.com/office/drawing/2014/main" val="3972296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70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Titanic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078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hitler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66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237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0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Transient pending and persistent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947" y="2011680"/>
            <a:ext cx="3982006" cy="41534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58350" y="5391150"/>
            <a:ext cx="1543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</a:t>
            </a:r>
            <a:r>
              <a:rPr lang="en-US" dirty="0" smtClean="0"/>
              <a:t>session?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09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09" y="2011680"/>
            <a:ext cx="11288700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5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69" y="2795643"/>
            <a:ext cx="7735380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38" y="1910424"/>
            <a:ext cx="11060068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5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Transient pending and persistent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409" y="1792936"/>
            <a:ext cx="3983491" cy="413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4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19" y="4630701"/>
            <a:ext cx="3884908" cy="1142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436" y="1913473"/>
            <a:ext cx="5291312" cy="1500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472" y="3535349"/>
            <a:ext cx="4233541" cy="10953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516" y="3635734"/>
            <a:ext cx="3819023" cy="776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992" y="4937951"/>
            <a:ext cx="4706007" cy="104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0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087" y="2171700"/>
            <a:ext cx="6195952" cy="388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0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pending vs transient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48" y="2588369"/>
            <a:ext cx="10983858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1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62" y="2011680"/>
            <a:ext cx="6501188" cy="443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5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43" y="2464185"/>
            <a:ext cx="7935432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5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390" y="2319087"/>
            <a:ext cx="6992326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3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88" y="1989653"/>
            <a:ext cx="9535885" cy="454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1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176" y="3052710"/>
            <a:ext cx="6470221" cy="11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4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81" y="2363638"/>
            <a:ext cx="7203186" cy="141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0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fake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3" y="2011680"/>
            <a:ext cx="7950306" cy="18033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74" y="4636549"/>
            <a:ext cx="2619741" cy="15813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826" y="4428078"/>
            <a:ext cx="2086266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fake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3" y="2330736"/>
            <a:ext cx="5059285" cy="35681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9343" y="6217919"/>
            <a:ext cx="3818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Why session add is inside the for loop?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145" y="2330735"/>
            <a:ext cx="6310270" cy="356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4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879" y="2305879"/>
            <a:ext cx="3280029" cy="8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7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to know more?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403" y="2073967"/>
            <a:ext cx="4925112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3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start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1" y="2403474"/>
            <a:ext cx="4146020" cy="310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4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stranger app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122" y="2011680"/>
            <a:ext cx="6273602" cy="368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1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Hello stranger app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2" y="2241284"/>
            <a:ext cx="6738694" cy="374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1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Flask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305" y="2543051"/>
            <a:ext cx="7150331" cy="215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3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Wt</a:t>
            </a:r>
            <a:r>
              <a:rPr lang="en-US" dirty="0"/>
              <a:t> </a:t>
            </a:r>
            <a:r>
              <a:rPr lang="en-US" dirty="0" smtClean="0"/>
              <a:t>forms using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1" y="3778433"/>
            <a:ext cx="6738779" cy="24394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1" y="2011680"/>
            <a:ext cx="4672558" cy="124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Wtforms</a:t>
            </a:r>
            <a:r>
              <a:rPr lang="en-US" dirty="0" smtClean="0"/>
              <a:t> html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58" y="1910424"/>
            <a:ext cx="5782482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3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Wtforms</a:t>
            </a:r>
            <a:r>
              <a:rPr lang="en-US" dirty="0" smtClean="0"/>
              <a:t> validators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849" y="1910424"/>
            <a:ext cx="6230219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8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tracking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2011681"/>
            <a:ext cx="8019490" cy="46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44737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Know </a:t>
            </a:r>
            <a:r>
              <a:rPr lang="en-US" dirty="0" err="1" smtClean="0"/>
              <a:t>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75" y="2186610"/>
            <a:ext cx="4144030" cy="12874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375" y="3921943"/>
            <a:ext cx="4201111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9986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B1D2DA32-AC8B-4194-BF85-FF4A5B40EB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24143</TotalTime>
  <Words>779</Words>
  <Application>Microsoft Office PowerPoint</Application>
  <PresentationFormat>Widescreen</PresentationFormat>
  <Paragraphs>274</Paragraphs>
  <Slides>90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Arial</vt:lpstr>
      <vt:lpstr>Calibri</vt:lpstr>
      <vt:lpstr>Corbel</vt:lpstr>
      <vt:lpstr>Menlo</vt:lpstr>
      <vt:lpstr>Open Sans</vt:lpstr>
      <vt:lpstr>Tahoma</vt:lpstr>
      <vt:lpstr>Wingdings</vt:lpstr>
      <vt:lpstr>Banded</vt:lpstr>
      <vt:lpstr>Web Development Nanodegree </vt:lpstr>
      <vt:lpstr>Slack &amp; support</vt:lpstr>
      <vt:lpstr>agenda </vt:lpstr>
      <vt:lpstr> design a game</vt:lpstr>
      <vt:lpstr>PowerPoint Presentation</vt:lpstr>
      <vt:lpstr>PowerPoint Presentation</vt:lpstr>
      <vt:lpstr>PowerPoint Presentation</vt:lpstr>
      <vt:lpstr>Solution </vt:lpstr>
      <vt:lpstr>Know urself</vt:lpstr>
      <vt:lpstr>Instance level variables</vt:lpstr>
      <vt:lpstr>SOLUTION</vt:lpstr>
      <vt:lpstr>ANOTHER SOLUTION ?</vt:lpstr>
      <vt:lpstr>__init__</vt:lpstr>
      <vt:lpstr>solution</vt:lpstr>
      <vt:lpstr>Anything missing?</vt:lpstr>
      <vt:lpstr>Cats now _</vt:lpstr>
      <vt:lpstr>solution</vt:lpstr>
      <vt:lpstr>Count specific to dog</vt:lpstr>
      <vt:lpstr>PowerPoint Presentation</vt:lpstr>
      <vt:lpstr>Inheritance </vt:lpstr>
      <vt:lpstr>Keyword?</vt:lpstr>
      <vt:lpstr>PowerPoint Presentation</vt:lpstr>
      <vt:lpstr>Templates/ modify this  </vt:lpstr>
      <vt:lpstr>PowerPoint Presentation</vt:lpstr>
      <vt:lpstr>Naming convention </vt:lpstr>
      <vt:lpstr>Naming conventions</vt:lpstr>
      <vt:lpstr>naming</vt:lpstr>
      <vt:lpstr>solution</vt:lpstr>
      <vt:lpstr>project </vt:lpstr>
      <vt:lpstr>ELABORATE</vt:lpstr>
      <vt:lpstr>What will happen?</vt:lpstr>
      <vt:lpstr>PowerPoint Presentation</vt:lpstr>
      <vt:lpstr>How to add variables? </vt:lpstr>
      <vt:lpstr>solution</vt:lpstr>
      <vt:lpstr>templates</vt:lpstr>
      <vt:lpstr>How to pass variables? [jinja]</vt:lpstr>
      <vt:lpstr>Use if conditional</vt:lpstr>
      <vt:lpstr>solution</vt:lpstr>
      <vt:lpstr>Removing the variable</vt:lpstr>
      <vt:lpstr>For loops</vt:lpstr>
      <vt:lpstr>More info?</vt:lpstr>
      <vt:lpstr>Why flask-sqlalchemy?</vt:lpstr>
      <vt:lpstr>PowerPoint Presentation</vt:lpstr>
      <vt:lpstr>overview</vt:lpstr>
      <vt:lpstr>Dialects</vt:lpstr>
      <vt:lpstr>dialects</vt:lpstr>
      <vt:lpstr>Postgres vs sqlite  </vt:lpstr>
      <vt:lpstr>PowerPoint Presentation</vt:lpstr>
      <vt:lpstr>Sqlite trial</vt:lpstr>
      <vt:lpstr>Connection pool</vt:lpstr>
      <vt:lpstr>overview</vt:lpstr>
      <vt:lpstr>PowerPoint Presentation</vt:lpstr>
      <vt:lpstr>ORM</vt:lpstr>
      <vt:lpstr>flexibility</vt:lpstr>
      <vt:lpstr>Sql injection</vt:lpstr>
      <vt:lpstr>Why flask-sqlalchemy?</vt:lpstr>
      <vt:lpstr>Query options</vt:lpstr>
      <vt:lpstr>query</vt:lpstr>
      <vt:lpstr>Common query filters</vt:lpstr>
      <vt:lpstr>All vs first </vt:lpstr>
      <vt:lpstr>PowerPoint Presentation</vt:lpstr>
      <vt:lpstr>PowerPoint Presentation</vt:lpstr>
      <vt:lpstr>Filter vs filter_by</vt:lpstr>
      <vt:lpstr>Filter vs filter_by</vt:lpstr>
      <vt:lpstr>Transient pending and persistent </vt:lpstr>
      <vt:lpstr>solution</vt:lpstr>
      <vt:lpstr>complete</vt:lpstr>
      <vt:lpstr>Object lifecycle</vt:lpstr>
      <vt:lpstr>Transient pending and persistent </vt:lpstr>
      <vt:lpstr>solution</vt:lpstr>
      <vt:lpstr>pending vs transient</vt:lpstr>
      <vt:lpstr>transactions</vt:lpstr>
      <vt:lpstr>beware</vt:lpstr>
      <vt:lpstr>Major concept</vt:lpstr>
      <vt:lpstr>Sqlalchemy options</vt:lpstr>
      <vt:lpstr>constraints</vt:lpstr>
      <vt:lpstr>solution</vt:lpstr>
      <vt:lpstr>Create fake data</vt:lpstr>
      <vt:lpstr>Implementing fake library</vt:lpstr>
      <vt:lpstr>Want to know more?</vt:lpstr>
      <vt:lpstr>Let’s start flask</vt:lpstr>
      <vt:lpstr>Hello stranger app </vt:lpstr>
      <vt:lpstr>Hello stranger app </vt:lpstr>
      <vt:lpstr>Flask shell</vt:lpstr>
      <vt:lpstr>Wt forms using flask</vt:lpstr>
      <vt:lpstr>Wtforms html fields</vt:lpstr>
      <vt:lpstr>Wtforms validators</vt:lpstr>
      <vt:lpstr>Food tracking app</vt:lpstr>
      <vt:lpstr>Questions and feedback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santarabantoosoo</dc:creator>
  <cp:lastModifiedBy>santarabantoosoo</cp:lastModifiedBy>
  <cp:revision>954</cp:revision>
  <dcterms:created xsi:type="dcterms:W3CDTF">2020-08-04T16:25:44Z</dcterms:created>
  <dcterms:modified xsi:type="dcterms:W3CDTF">2021-02-02T05:46:50Z</dcterms:modified>
</cp:coreProperties>
</file>